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59" r:id="rId6"/>
    <p:sldId id="265" r:id="rId7"/>
    <p:sldId id="261" r:id="rId8"/>
    <p:sldId id="262" r:id="rId9"/>
    <p:sldId id="269" r:id="rId10"/>
    <p:sldId id="260" r:id="rId11"/>
    <p:sldId id="263" r:id="rId12"/>
    <p:sldId id="267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艺" initials="周" lastIdx="1" clrIdx="0">
    <p:extLst>
      <p:ext uri="{19B8F6BF-5375-455C-9EA6-DF929625EA0E}">
        <p15:presenceInfo xmlns:p15="http://schemas.microsoft.com/office/powerpoint/2012/main" userId="03c3d66b073fa0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80FBF-E938-4850-BA99-2362740130CA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AA399-F016-473D-B4F9-C209FA5A2A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25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399-F016-473D-B4F9-C209FA5A2A7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36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399-F016-473D-B4F9-C209FA5A2A7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182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399-F016-473D-B4F9-C209FA5A2A7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6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EB59-93EB-4808-B1E0-FAED1A94E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EC65E-3CBC-4531-8BF9-4C51AB9C1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944D2-6E7C-4C8C-9B2C-E0891D73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07975-E96B-4208-860D-B0B3E624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8670-981C-4406-999B-6591A4850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98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16E0-30B9-42B2-81E9-3F3BAE0B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B19C9-D6DB-4D92-94EF-46B8C9B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E5ED7-5510-47C2-9EB3-2D3C6C5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2A3ED-7447-4720-9EEB-EFE63199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699D0-CC2B-458E-9247-D160B408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4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9AC141-946B-4797-A79A-3414C3332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6A51-B4E7-40F2-9083-28400E5AA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0C2C-303D-4381-86BA-09F81DBD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F576-9E53-45A5-A421-47794F28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743A-CECE-492D-8935-430A406F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94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B9A7-1096-4564-A51F-C5D6EF58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5AD5-2F14-4BC6-BB61-24EDD4B0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54BA-7AED-4985-936E-25C11869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ABE68-C247-4A14-AD63-45DEE1ADE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43BCD-56F9-4EDD-91D1-7E74609B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727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8190-96D4-4F42-B07C-8E848FDD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75073-9C79-49C8-931C-B169BA84E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40AC-D3A3-419C-A094-3FD05BF1A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A7F37-02B6-419E-88A0-B9FE7074E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804EE-1616-4074-8DB4-9DD21CD5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62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E846-4EE0-4770-92E3-5604C59F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0B31C-C604-413D-BB57-60A0BD1F1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1D9FD-3B25-4B3D-B12E-E6363C910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B07B2-680F-413D-8356-B35E5AAD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68184-BBBB-4155-9D04-BB67B9D6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50204-F377-40E5-9742-8A56A0B4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378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D270-B758-4C56-A356-DA2A689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C8A31-EBAB-439F-A95B-2F886D22A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2AF76-9C94-418D-BD7C-5E47C6AAA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2815A-7F79-4762-961A-FA3A78499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0D390A-5321-4DC3-857A-E63B5B4716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33675-5494-4817-A419-33104D41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AA2F26-D0E1-42E8-9D62-6A634397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497F37-93FB-40DE-A46E-4DDB71B9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51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AFA6-66F3-4B67-A106-CD238D29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44408-4CB9-49FD-A9EC-BBDBA0939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1165D-FE9C-473C-9151-E93CFB39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21CC8-B221-4ABA-B790-C96A7630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24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9F24E-DE39-4672-A97A-B6DE72DE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79BB7-832D-4107-A68C-6A97768B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C7E3A-F141-4A7A-A5F1-C0D16C2F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5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D383-4BDA-43FF-BF5D-57807C0C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BAB76-E636-4B76-8F8C-6B17B2A71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4B911-DB5A-4BBE-8A9A-A5E6C9F68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F3BDE-D5DC-4DBA-8D99-EC3E66173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D3DE7-96C8-4BDA-B038-1B693F4E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2336A-00E9-41BF-B2C1-87B25622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9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0676-3DF0-42A2-B71D-1699CD75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36651-0915-426F-9818-3235DE7B6F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48C3-EAD0-4C17-AD7C-D11B5422F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98854-5ACA-41BB-BE68-69EDDE55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4EDCD-E8CC-4958-A406-DED9A406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98031-094D-49BF-8742-470CCAC0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70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23BBC-F9DD-4CC1-8C5A-E1E4A133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7EC0-1581-470E-BE1B-F7D87DD48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90779-7947-470B-8D3B-10EE6FC7E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1F69F-41F2-41CA-93E6-CA74D54FCB00}" type="datetimeFigureOut">
              <a:rPr lang="en-GB" smtClean="0"/>
              <a:t>18/07/2020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F269-056E-4B18-91A9-0F05232BF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58347-EA9F-45E3-90E4-360CFDE72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2B1AD-29A4-44AE-A3E6-EAC558C111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01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johnwmillr/ActiveShapeMod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7D09-CD4D-4B1E-BD12-1E3EDDF5EA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Simple Implementation for</a:t>
            </a:r>
            <a:br>
              <a:rPr lang="en-GB" dirty="0"/>
            </a:br>
            <a:r>
              <a:rPr lang="en-GB" dirty="0"/>
              <a:t>Facial Skin Beautification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52D16-C774-4594-BE35-3570DFE5A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Yi Zhou</a:t>
            </a:r>
          </a:p>
          <a:p>
            <a:r>
              <a:rPr lang="en-GB" dirty="0"/>
              <a:t>zhouyi1023@tju.edu.cn</a:t>
            </a:r>
          </a:p>
        </p:txBody>
      </p:sp>
    </p:spTree>
    <p:extLst>
      <p:ext uri="{BB962C8B-B14F-4D97-AF65-F5344CB8AC3E}">
        <p14:creationId xmlns:p14="http://schemas.microsoft.com/office/powerpoint/2010/main" val="117979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3563-5BB2-4EB2-94F8-C2BE3635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US" altLang="zh-CN" dirty="0"/>
              <a:t>ask Generation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3604F-67E1-4838-A8A7-4360026EF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Texture Mask: Select the facial region</a:t>
            </a:r>
          </a:p>
          <a:p>
            <a:r>
              <a:rPr lang="en-GB" dirty="0"/>
              <a:t>Detail Mask: Retain eyes, eyebrows, lips and some significant details corresponding to hairs and eye structures</a:t>
            </a:r>
          </a:p>
          <a:p>
            <a:r>
              <a:rPr lang="en-GB" dirty="0"/>
              <a:t>Color Mask: Select </a:t>
            </a:r>
            <a:r>
              <a:rPr lang="en-US" altLang="zh-CN" dirty="0"/>
              <a:t>skin and lips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BE420-691E-4ED4-BA5B-EA3323547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6" t="22862" r="696" b="29139"/>
          <a:stretch/>
        </p:blipFill>
        <p:spPr>
          <a:xfrm>
            <a:off x="1228252" y="3700129"/>
            <a:ext cx="8787617" cy="316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5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F41D-E45B-4141-B0CC-9B76323A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Synthesize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F39B8-E84D-4640-B8F2-E9564977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Color Enhancement</a:t>
            </a:r>
          </a:p>
          <a:p>
            <a:r>
              <a:rPr lang="en-GB" dirty="0"/>
              <a:t>Texture Smoothing</a:t>
            </a:r>
          </a:p>
          <a:p>
            <a:r>
              <a:rPr lang="en-GB" dirty="0"/>
              <a:t>Detail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518AE-700D-4CE7-B907-06C0F20F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869" y="1284936"/>
            <a:ext cx="6444201" cy="48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7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CCD6-C0C0-4F36-A871-883372B4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38F46-6AA6-4E0C-A414-7A572C394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" t="8954" r="5093" b="13592"/>
          <a:stretch/>
        </p:blipFill>
        <p:spPr>
          <a:xfrm>
            <a:off x="838200" y="2147774"/>
            <a:ext cx="4954772" cy="329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C9613-C8C7-4E1D-93C0-C6F6A266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02" y="1746510"/>
            <a:ext cx="5721646" cy="42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1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8820-F3E4-4B8F-B94E-6838929D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9499-A1A8-46CC-9C5A-221ECB062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Subjective Judgements</a:t>
            </a:r>
          </a:p>
          <a:p>
            <a:r>
              <a:rPr lang="en-GB" dirty="0"/>
              <a:t>Learn from User Preferences</a:t>
            </a:r>
          </a:p>
          <a:p>
            <a:r>
              <a:rPr lang="en-GB" altLang="en-US" dirty="0"/>
              <a:t>End2End Method, e.g. FCN for Stylization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573A8-E1AF-42F1-B7C9-CA2ADAE19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05" y="3374653"/>
            <a:ext cx="8541189" cy="32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7A6B-D138-4292-BD37-A79B3C5E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E7573-0CD2-4D16-A0C3-FEA30922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Burger W, Burge M J. Digital image processing: an algorithmic introduction using Java[M]. Springer Science &amp; Business Media, 2009.</a:t>
            </a:r>
          </a:p>
          <a:p>
            <a:r>
              <a:rPr lang="en-GB" dirty="0"/>
              <a:t>Guo D, Sim T. Digital face makeup by example[C]//2009 IEEE Conference on Computer Vision and Pattern Recognition. IEEE, 2009: 73-79.</a:t>
            </a:r>
          </a:p>
          <a:p>
            <a:r>
              <a:rPr lang="en-GB" dirty="0"/>
              <a:t>Liang L, </a:t>
            </a:r>
            <a:r>
              <a:rPr lang="en-GB" dirty="0" err="1"/>
              <a:t>Jin</a:t>
            </a:r>
            <a:r>
              <a:rPr lang="en-GB" dirty="0"/>
              <a:t> L. Facial skin beautification using region-aware mask[C]//2013 IEEE International Conference on Systems, Man, and Cybernetics. IEEE, 2013: 2922-2926.</a:t>
            </a:r>
          </a:p>
          <a:p>
            <a:r>
              <a:rPr lang="en-GB" dirty="0"/>
              <a:t>Liang L, </a:t>
            </a:r>
            <a:r>
              <a:rPr lang="en-GB" dirty="0" err="1"/>
              <a:t>Jin</a:t>
            </a:r>
            <a:r>
              <a:rPr lang="en-GB" dirty="0"/>
              <a:t> L, Li X. Facial skin beautification using adaptive region-aware masks[J]. IEEE transactions on cybernetics, 2014, 44(12): 2600-2612.</a:t>
            </a:r>
          </a:p>
          <a:p>
            <a:r>
              <a:rPr lang="en-GB" dirty="0"/>
              <a:t>https://docs.opencv.org/master/d4/d48/tutorial_gapi_face_beautification.html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78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303C-0B18-4642-9F35-E268F5DC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E9FF9B-E099-43D8-8A99-DBC623250886}"/>
              </a:ext>
            </a:extLst>
          </p:cNvPr>
          <p:cNvSpPr/>
          <p:nvPr/>
        </p:nvSpPr>
        <p:spPr>
          <a:xfrm>
            <a:off x="656171" y="3565241"/>
            <a:ext cx="1345294" cy="7731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</a:t>
            </a:r>
            <a:r>
              <a:rPr lang="en-US" altLang="zh-CN" dirty="0"/>
              <a:t>ace Detection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E9D026-0630-4336-A587-3A6D9A01E685}"/>
              </a:ext>
            </a:extLst>
          </p:cNvPr>
          <p:cNvSpPr/>
          <p:nvPr/>
        </p:nvSpPr>
        <p:spPr>
          <a:xfrm>
            <a:off x="10446069" y="3565241"/>
            <a:ext cx="1345294" cy="7731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Sythesize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220053-CA6F-420B-AF00-9CD3666333F8}"/>
              </a:ext>
            </a:extLst>
          </p:cNvPr>
          <p:cNvSpPr/>
          <p:nvPr/>
        </p:nvSpPr>
        <p:spPr>
          <a:xfrm>
            <a:off x="3291910" y="1913789"/>
            <a:ext cx="1345294" cy="7731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</a:t>
            </a:r>
            <a:r>
              <a:rPr lang="en-US" altLang="zh-CN" dirty="0" err="1"/>
              <a:t>andmark</a:t>
            </a:r>
            <a:r>
              <a:rPr lang="en-US" altLang="zh-CN" dirty="0"/>
              <a:t> Fitting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A6683F-9C9A-4DD2-A6A1-245AB0937792}"/>
              </a:ext>
            </a:extLst>
          </p:cNvPr>
          <p:cNvSpPr/>
          <p:nvPr/>
        </p:nvSpPr>
        <p:spPr>
          <a:xfrm>
            <a:off x="5077419" y="1913789"/>
            <a:ext cx="1345294" cy="7731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US" altLang="zh-CN" dirty="0"/>
              <a:t>ask </a:t>
            </a:r>
            <a:r>
              <a:rPr lang="en-US" altLang="zh-CN" dirty="0" err="1"/>
              <a:t>Gneration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2FEEB1-BF16-4301-B421-5FA0F4813895}"/>
              </a:ext>
            </a:extLst>
          </p:cNvPr>
          <p:cNvSpPr/>
          <p:nvPr/>
        </p:nvSpPr>
        <p:spPr>
          <a:xfrm>
            <a:off x="7031969" y="965915"/>
            <a:ext cx="1345294" cy="773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  <a:r>
              <a:rPr lang="en-US" altLang="zh-CN" dirty="0" err="1"/>
              <a:t>olor</a:t>
            </a:r>
            <a:r>
              <a:rPr lang="en-US" altLang="zh-CN" dirty="0"/>
              <a:t> </a:t>
            </a:r>
            <a:r>
              <a:rPr lang="en-GB" dirty="0"/>
              <a:t>M</a:t>
            </a:r>
            <a:r>
              <a:rPr lang="en-US" altLang="zh-CN" dirty="0"/>
              <a:t>ask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03641D-5FC4-4762-BAB4-0EA1DC34586E}"/>
              </a:ext>
            </a:extLst>
          </p:cNvPr>
          <p:cNvSpPr/>
          <p:nvPr/>
        </p:nvSpPr>
        <p:spPr>
          <a:xfrm>
            <a:off x="7031969" y="1913789"/>
            <a:ext cx="1345294" cy="773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/>
              <a:t>D</a:t>
            </a:r>
            <a:r>
              <a:rPr lang="en-US" altLang="zh-CN" dirty="0" err="1"/>
              <a:t>etail</a:t>
            </a:r>
            <a:r>
              <a:rPr lang="en-US" altLang="zh-CN" dirty="0"/>
              <a:t> </a:t>
            </a:r>
            <a:r>
              <a:rPr lang="en-GB" dirty="0"/>
              <a:t>M</a:t>
            </a:r>
            <a:r>
              <a:rPr lang="en-US" altLang="zh-CN" dirty="0"/>
              <a:t>ask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983FF-5062-4E14-AFD7-7B8973E5F1B2}"/>
              </a:ext>
            </a:extLst>
          </p:cNvPr>
          <p:cNvSpPr/>
          <p:nvPr/>
        </p:nvSpPr>
        <p:spPr>
          <a:xfrm>
            <a:off x="7031969" y="2968974"/>
            <a:ext cx="1345294" cy="773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/>
              <a:t>T</a:t>
            </a:r>
            <a:r>
              <a:rPr lang="en-US" altLang="zh-CN" dirty="0" err="1"/>
              <a:t>exture</a:t>
            </a:r>
            <a:r>
              <a:rPr lang="en-US" altLang="zh-CN" dirty="0"/>
              <a:t> </a:t>
            </a:r>
            <a:r>
              <a:rPr lang="en-GB" dirty="0"/>
              <a:t>M</a:t>
            </a:r>
            <a:r>
              <a:rPr lang="en-US" altLang="zh-CN" dirty="0"/>
              <a:t>ask</a:t>
            </a:r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23CFA9-525B-4936-8A5F-E8E0C5EB4067}"/>
              </a:ext>
            </a:extLst>
          </p:cNvPr>
          <p:cNvSpPr/>
          <p:nvPr/>
        </p:nvSpPr>
        <p:spPr>
          <a:xfrm>
            <a:off x="2878372" y="826937"/>
            <a:ext cx="6750657" cy="312486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A4B5D3-D1F4-4FED-885A-0CAEF3650F77}"/>
              </a:ext>
            </a:extLst>
          </p:cNvPr>
          <p:cNvGrpSpPr/>
          <p:nvPr/>
        </p:nvGrpSpPr>
        <p:grpSpPr>
          <a:xfrm>
            <a:off x="2878372" y="4126558"/>
            <a:ext cx="6750657" cy="2544587"/>
            <a:chOff x="2059388" y="3947876"/>
            <a:chExt cx="6639339" cy="26676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82C3E3-7191-489B-81B8-EBD4CD36AA46}"/>
                </a:ext>
              </a:extLst>
            </p:cNvPr>
            <p:cNvSpPr/>
            <p:nvPr/>
          </p:nvSpPr>
          <p:spPr>
            <a:xfrm>
              <a:off x="2143987" y="4969596"/>
              <a:ext cx="1323110" cy="81049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r>
                <a:rPr lang="en-US" altLang="zh-CN" dirty="0" err="1"/>
                <a:t>onvert</a:t>
              </a:r>
              <a:r>
                <a:rPr lang="en-US" altLang="zh-CN" dirty="0"/>
                <a:t> to </a:t>
              </a:r>
              <a:r>
                <a:rPr lang="en-GB" dirty="0" err="1"/>
                <a:t>CIELab</a:t>
              </a:r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1F9FF9-A1B1-4BA3-B2DA-A76B8D2C3203}"/>
                </a:ext>
              </a:extLst>
            </p:cNvPr>
            <p:cNvSpPr/>
            <p:nvPr/>
          </p:nvSpPr>
          <p:spPr>
            <a:xfrm>
              <a:off x="3789216" y="4419785"/>
              <a:ext cx="1323110" cy="81049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dirty="0"/>
                <a:t>Intensity</a:t>
              </a:r>
              <a:r>
                <a:rPr lang="en-US" altLang="zh-CN" dirty="0"/>
                <a:t> Layer</a:t>
              </a:r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92FA1B-ED5B-4F6F-AE85-CC96F91BB7FC}"/>
                </a:ext>
              </a:extLst>
            </p:cNvPr>
            <p:cNvSpPr/>
            <p:nvPr/>
          </p:nvSpPr>
          <p:spPr>
            <a:xfrm>
              <a:off x="7270177" y="3971997"/>
              <a:ext cx="1323110" cy="81049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r>
                <a:rPr lang="en-US" altLang="zh-CN" dirty="0" err="1"/>
                <a:t>moothed</a:t>
              </a:r>
              <a:r>
                <a:rPr lang="en-US" altLang="zh-CN" dirty="0"/>
                <a:t> Texture Layer</a:t>
              </a:r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A0D391-F94F-4783-A134-A8ECB6E942AC}"/>
                </a:ext>
              </a:extLst>
            </p:cNvPr>
            <p:cNvSpPr/>
            <p:nvPr/>
          </p:nvSpPr>
          <p:spPr>
            <a:xfrm>
              <a:off x="7270177" y="4989655"/>
              <a:ext cx="1323110" cy="81049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  <a:r>
                <a:rPr lang="en-US" altLang="zh-CN" dirty="0" err="1"/>
                <a:t>etail</a:t>
              </a:r>
              <a:r>
                <a:rPr lang="en-US" altLang="zh-CN" dirty="0"/>
                <a:t> Layer</a:t>
              </a:r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AA8F9B-F06B-497B-9B44-3FCE60287B7E}"/>
                </a:ext>
              </a:extLst>
            </p:cNvPr>
            <p:cNvSpPr/>
            <p:nvPr/>
          </p:nvSpPr>
          <p:spPr>
            <a:xfrm>
              <a:off x="5545283" y="4419785"/>
              <a:ext cx="1323110" cy="81049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r>
                <a:rPr lang="en-US" altLang="zh-CN" dirty="0"/>
                <a:t>dge Preserve</a:t>
              </a:r>
              <a:endParaRPr lang="en-GB" altLang="zh-CN" dirty="0"/>
            </a:p>
            <a:p>
              <a:pPr algn="ctr"/>
              <a:r>
                <a:rPr lang="en-GB" dirty="0"/>
                <a:t>S</a:t>
              </a:r>
              <a:r>
                <a:rPr lang="en-US" altLang="zh-CN" dirty="0" err="1"/>
                <a:t>moothing</a:t>
              </a:r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209171-B1A4-4339-B08C-33FABC2B6A49}"/>
                </a:ext>
              </a:extLst>
            </p:cNvPr>
            <p:cNvSpPr/>
            <p:nvPr/>
          </p:nvSpPr>
          <p:spPr>
            <a:xfrm>
              <a:off x="3758043" y="5577576"/>
              <a:ext cx="1323110" cy="81049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r>
                <a:rPr lang="en-US" altLang="zh-CN" dirty="0" err="1"/>
                <a:t>olor</a:t>
              </a:r>
              <a:r>
                <a:rPr lang="en-US" altLang="zh-CN" dirty="0"/>
                <a:t> Layers</a:t>
              </a:r>
              <a:endParaRPr lang="en-GB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1049C3-7B02-42F6-A50A-C464CC9E6EB7}"/>
                </a:ext>
              </a:extLst>
            </p:cNvPr>
            <p:cNvSpPr/>
            <p:nvPr/>
          </p:nvSpPr>
          <p:spPr>
            <a:xfrm>
              <a:off x="2059388" y="3947876"/>
              <a:ext cx="6639339" cy="2667609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D7B24E6-B622-4B13-BBBD-4E35B52FC2F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001465" y="3951798"/>
            <a:ext cx="962924" cy="15359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B26E06B-B818-419B-BA4B-70F436D37412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001465" y="2300346"/>
            <a:ext cx="1290445" cy="1651452"/>
          </a:xfrm>
          <a:prstGeom prst="bentConnector3">
            <a:avLst>
              <a:gd name="adj1" fmla="val 376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6D79FCF-44AD-4459-98D5-E2D66D857B57}"/>
              </a:ext>
            </a:extLst>
          </p:cNvPr>
          <p:cNvCxnSpPr>
            <a:stCxn id="34" idx="3"/>
            <a:endCxn id="19" idx="1"/>
          </p:cNvCxnSpPr>
          <p:nvPr/>
        </p:nvCxnSpPr>
        <p:spPr>
          <a:xfrm>
            <a:off x="9629029" y="2389368"/>
            <a:ext cx="817040" cy="1562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312B0FC-3089-437D-8DE5-13CB7CA5D45C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 flipV="1">
            <a:off x="9629029" y="3951798"/>
            <a:ext cx="817040" cy="1447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EE7AD5-DB72-4CFF-910B-CC1BB4C14A07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4637204" y="2300346"/>
            <a:ext cx="44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4EBF47-0463-4135-829B-1CF60E7E74C5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5982497" y="4963261"/>
            <a:ext cx="440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1CE79F7-BA81-48B2-8D1E-25632BF90C60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7768007" y="4536124"/>
            <a:ext cx="408520" cy="4271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B0F5760-8288-4FE4-BC5B-44AA6FAFC1B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309683" y="4963261"/>
            <a:ext cx="327520" cy="5244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893B2F9-42C6-4C50-BEF4-C1120FD8F944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4309683" y="5487716"/>
            <a:ext cx="295824" cy="579942"/>
          </a:xfrm>
          <a:prstGeom prst="bentConnector3">
            <a:avLst>
              <a:gd name="adj1" fmla="val 54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A99C56E-6630-4BC3-88EC-4E3A4D8D4D6C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7768007" y="4963261"/>
            <a:ext cx="408520" cy="5435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9A20E7B-A6C5-4993-A8C2-7244D9235E7A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6422713" y="1352472"/>
            <a:ext cx="609256" cy="947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483038-5549-4BB7-AC94-1B0BF159CEAB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422713" y="2300346"/>
            <a:ext cx="609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FAE8814-643F-421E-A936-26A657F1DB0F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6422713" y="2300346"/>
            <a:ext cx="609256" cy="1055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9D86-7702-458C-A781-EB68066C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US" altLang="zh-CN" dirty="0"/>
              <a:t>ace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BA8E0-7594-47CE-9527-1EB9C1AB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Viola Jones Face Detector</a:t>
            </a:r>
          </a:p>
          <a:p>
            <a:r>
              <a:rPr lang="en-GB" dirty="0"/>
              <a:t>Matlab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4AAD9-FD26-4330-A84C-DE25E2AE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21" y="2440507"/>
            <a:ext cx="6168290" cy="4052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05CFE6-1C07-4BF1-8E3E-419FC3DC884D}"/>
              </a:ext>
            </a:extLst>
          </p:cNvPr>
          <p:cNvSpPr txBox="1"/>
          <p:nvPr/>
        </p:nvSpPr>
        <p:spPr>
          <a:xfrm>
            <a:off x="1752600" y="6311900"/>
            <a:ext cx="9008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Picture from https://www.thestar.com/news/world/2015/04/17/how-a-toronto-professors-research-revolutionized-artificial-intelligence.html</a:t>
            </a:r>
          </a:p>
        </p:txBody>
      </p:sp>
    </p:spTree>
    <p:extLst>
      <p:ext uri="{BB962C8B-B14F-4D97-AF65-F5344CB8AC3E}">
        <p14:creationId xmlns:p14="http://schemas.microsoft.com/office/powerpoint/2010/main" val="102541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9A67-F7E2-4C64-9F1D-4DFEEF83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Viola Jones Face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34D1F-A2D3-406F-ADB0-33B96926F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Harr Features + A</a:t>
            </a:r>
            <a:r>
              <a:rPr lang="en-US" altLang="zh-CN" dirty="0" err="1"/>
              <a:t>daboost</a:t>
            </a:r>
            <a:r>
              <a:rPr lang="en-US" altLang="zh-CN" dirty="0"/>
              <a:t> +</a:t>
            </a:r>
            <a:r>
              <a:rPr lang="en-GB" dirty="0"/>
              <a:t> Cascade</a:t>
            </a:r>
            <a:r>
              <a:rPr lang="en-US" dirty="0"/>
              <a:t> </a:t>
            </a:r>
            <a:r>
              <a:rPr lang="en-US" altLang="zh-CN" dirty="0"/>
              <a:t>of</a:t>
            </a:r>
            <a:r>
              <a:rPr lang="en-GB" dirty="0"/>
              <a:t> Classifier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B8A6A-4324-4C35-B97D-063CDAED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4" y="4876982"/>
            <a:ext cx="7816702" cy="1573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86861-BABE-4B71-9DEF-E8BEA210A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40"/>
          <a:stretch/>
        </p:blipFill>
        <p:spPr>
          <a:xfrm>
            <a:off x="1469108" y="2620888"/>
            <a:ext cx="6131932" cy="1828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5B8CB-EF0D-479A-8836-C24ADB81A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947" y="1825625"/>
            <a:ext cx="3753068" cy="489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50F1-9F6C-4982-92E4-A4001DDA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US" altLang="zh-CN" dirty="0" err="1"/>
              <a:t>andmark</a:t>
            </a:r>
            <a:r>
              <a:rPr lang="en-US" altLang="zh-CN" dirty="0"/>
              <a:t> Fitting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99AE-2D15-44D5-8147-18432D337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577"/>
            <a:ext cx="10868247" cy="4351338"/>
          </a:xfrm>
        </p:spPr>
        <p:txBody>
          <a:bodyPr/>
          <a:lstStyle/>
          <a:p>
            <a:r>
              <a:rPr lang="en-GB" dirty="0"/>
              <a:t>Active Shape Model </a:t>
            </a:r>
            <a:r>
              <a:rPr lang="en-US" altLang="zh-CN" dirty="0"/>
              <a:t>+ </a:t>
            </a:r>
            <a:r>
              <a:rPr lang="en-GB" altLang="zh-CN" dirty="0"/>
              <a:t>MUCT </a:t>
            </a:r>
            <a:r>
              <a:rPr lang="en-US" altLang="zh-CN" dirty="0"/>
              <a:t>76 Landmarks for Faces</a:t>
            </a:r>
            <a:endParaRPr lang="en-GB" dirty="0"/>
          </a:p>
          <a:p>
            <a:pPr marL="0" indent="0">
              <a:buNone/>
            </a:pPr>
            <a:r>
              <a:rPr lang="en-GB" sz="2000" dirty="0">
                <a:hlinkClick r:id="rId2"/>
              </a:rPr>
              <a:t>https://github.com/johnwmillr/ActiveShapeModels</a:t>
            </a:r>
            <a:r>
              <a:rPr lang="en-GB" sz="2000" dirty="0"/>
              <a:t> (However, this implementation is not stable)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C6203-258B-4D86-848F-86EB77366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9"/>
          <a:stretch/>
        </p:blipFill>
        <p:spPr>
          <a:xfrm>
            <a:off x="1027641" y="2758023"/>
            <a:ext cx="6645368" cy="4099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7C583-D714-443B-A1F3-BC4694DDC3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73"/>
          <a:stretch/>
        </p:blipFill>
        <p:spPr>
          <a:xfrm>
            <a:off x="7295091" y="2861430"/>
            <a:ext cx="4248150" cy="38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9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19E6-B512-4AED-A89B-B314B297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Shape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A747-AF3F-47CE-BF1B-3F454F697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+mj-lt"/>
                <a:ea typeface="+mj-ea"/>
                <a:cs typeface="+mj-cs"/>
              </a:rPr>
              <a:t>An active shape model (ASM) is an active contour (snake) where control point movement is governed by a PDM i.e. a statistical shape model.</a:t>
            </a:r>
          </a:p>
          <a:p>
            <a:r>
              <a:rPr lang="en-GB" altLang="en-US" dirty="0">
                <a:latin typeface="+mj-lt"/>
                <a:ea typeface="+mj-ea"/>
                <a:cs typeface="+mj-cs"/>
              </a:rPr>
              <a:t>U</a:t>
            </a:r>
            <a:r>
              <a:rPr lang="en-US" altLang="zh-CN" dirty="0" err="1">
                <a:latin typeface="+mj-lt"/>
                <a:ea typeface="+mj-ea"/>
                <a:cs typeface="+mj-cs"/>
              </a:rPr>
              <a:t>pdate</a:t>
            </a:r>
            <a:r>
              <a:rPr lang="en-US" altLang="zh-CN" dirty="0">
                <a:latin typeface="+mj-lt"/>
                <a:ea typeface="+mj-ea"/>
                <a:cs typeface="+mj-cs"/>
              </a:rPr>
              <a:t> translation, rotation, scaling and the shape parameters</a:t>
            </a:r>
            <a:endParaRPr lang="en-GB" altLang="en-US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FB685-63D9-4A86-B18A-7CA5621C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912" y="3687035"/>
            <a:ext cx="5680451" cy="2752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BC0FD-F4FF-4A41-B18A-EC5EAE6F4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416" y="4151250"/>
            <a:ext cx="2057953" cy="2012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9B6B6-BEA0-4659-8C40-9B42FE07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44" y="4014337"/>
            <a:ext cx="4396102" cy="21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74AC-253D-4D97-B224-DC8CF496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RGB to </a:t>
            </a:r>
            <a:r>
              <a:rPr lang="en-GB" dirty="0" err="1"/>
              <a:t>CIELab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52068-9FEF-4E0C-AB6D-5EC7C1FA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L*</a:t>
            </a:r>
            <a:r>
              <a:rPr lang="en-GB" dirty="0"/>
              <a:t> for the lightness from black (0) to white (100)</a:t>
            </a:r>
          </a:p>
          <a:p>
            <a:r>
              <a:rPr lang="en-GB" i="1" dirty="0"/>
              <a:t>a*</a:t>
            </a:r>
            <a:r>
              <a:rPr lang="en-GB" dirty="0"/>
              <a:t> from green (−) to red (+) </a:t>
            </a:r>
          </a:p>
          <a:p>
            <a:r>
              <a:rPr lang="en-GB" i="1" dirty="0"/>
              <a:t>b*</a:t>
            </a:r>
            <a:r>
              <a:rPr lang="en-GB" dirty="0"/>
              <a:t> from blue (−) to yellow (+)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C877E-5798-42AA-B7A5-B61A0A77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26" b="27338"/>
          <a:stretch/>
        </p:blipFill>
        <p:spPr>
          <a:xfrm>
            <a:off x="1505531" y="3429000"/>
            <a:ext cx="8370331" cy="33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0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DE87-5ECA-4D54-B811-0D4273F5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altLang="zh-CN" dirty="0"/>
              <a:t>dge Preserve Smoothing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1540D-F357-4D36-A58E-FB975E74C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anisotropic diffusion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86B20-47FF-4D47-8BC9-8E52E23B5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93" b="24460"/>
          <a:stretch/>
        </p:blipFill>
        <p:spPr>
          <a:xfrm>
            <a:off x="1353069" y="2353821"/>
            <a:ext cx="9030602" cy="382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9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8B70C-60DD-447D-98DB-55005A23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Perona</a:t>
            </a:r>
            <a:r>
              <a:rPr lang="en-GB" dirty="0"/>
              <a:t>-Malik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A5C5CB-423F-481D-BDF1-085F02D18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diffusion equation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∙[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conductivity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‖"/>
                        <m:endChr m:val="‖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return high values in areas of low gradient</a:t>
                </a:r>
              </a:p>
              <a:p>
                <a:pPr lvl="1"/>
                <a:r>
                  <a:rPr lang="en-GB" dirty="0"/>
                  <a:t>return low values in areas of high gradient</a:t>
                </a:r>
              </a:p>
              <a:p>
                <a:pPr lvl="1"/>
                <a:r>
                  <a:rPr lang="en-GB" dirty="0"/>
                  <a:t>e.g.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Approximate discretization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(|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)|)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denotes the difference between the pixel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GB" dirty="0"/>
                  <a:t> and its </a:t>
                </a:r>
                <a:r>
                  <a:rPr lang="en-GB" dirty="0" err="1"/>
                  <a:t>i-th</a:t>
                </a:r>
                <a:r>
                  <a:rPr lang="en-GB" dirty="0"/>
                  <a:t> neighbour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A5C5CB-423F-481D-BDF1-085F02D18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  <a:blipFill>
                <a:blip r:embed="rId2"/>
                <a:stretch>
                  <a:fillRect l="-778" t="-3221" b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CE787AC-EBF9-4D8D-A735-150B51CF9088}"/>
              </a:ext>
            </a:extLst>
          </p:cNvPr>
          <p:cNvGrpSpPr/>
          <p:nvPr/>
        </p:nvGrpSpPr>
        <p:grpSpPr>
          <a:xfrm>
            <a:off x="8485067" y="3429000"/>
            <a:ext cx="1369542" cy="1561523"/>
            <a:chOff x="9899197" y="2367886"/>
            <a:chExt cx="1369542" cy="15615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8512F6-2140-4D3E-BDDD-2C941DC0B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675"/>
            <a:stretch/>
          </p:blipFill>
          <p:spPr>
            <a:xfrm>
              <a:off x="9899197" y="2367886"/>
              <a:ext cx="1369542" cy="12319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945A12-298B-42AA-9B44-94BABC93522B}"/>
                </a:ext>
              </a:extLst>
            </p:cNvPr>
            <p:cNvSpPr txBox="1"/>
            <p:nvPr/>
          </p:nvSpPr>
          <p:spPr>
            <a:xfrm>
              <a:off x="10053213" y="3560077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Laplacian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54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519</Words>
  <Application>Microsoft Office PowerPoint</Application>
  <PresentationFormat>Widescreen</PresentationFormat>
  <Paragraphs>72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A Simple Implementation for Facial Skin Beautification</vt:lpstr>
      <vt:lpstr>Pipeline</vt:lpstr>
      <vt:lpstr>Face Detection</vt:lpstr>
      <vt:lpstr>Viola Jones Face Detector</vt:lpstr>
      <vt:lpstr>Landmark Fitting</vt:lpstr>
      <vt:lpstr>Active Shape Model</vt:lpstr>
      <vt:lpstr>RGB to CIELab</vt:lpstr>
      <vt:lpstr>Edge Preserve Smoothing</vt:lpstr>
      <vt:lpstr>Perona-Malik Filter</vt:lpstr>
      <vt:lpstr>Mask Generation</vt:lpstr>
      <vt:lpstr>Synthesize</vt:lpstr>
      <vt:lpstr>Other Examples</vt:lpstr>
      <vt:lpstr>Further Considerations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周 艺</dc:creator>
  <cp:lastModifiedBy>周 艺</cp:lastModifiedBy>
  <cp:revision>94</cp:revision>
  <dcterms:created xsi:type="dcterms:W3CDTF">2020-07-16T21:48:48Z</dcterms:created>
  <dcterms:modified xsi:type="dcterms:W3CDTF">2020-07-18T07:50:40Z</dcterms:modified>
</cp:coreProperties>
</file>